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82" r:id="rId2"/>
    <p:sldId id="259" r:id="rId3"/>
    <p:sldId id="260" r:id="rId4"/>
    <p:sldId id="262" r:id="rId5"/>
    <p:sldId id="263" r:id="rId6"/>
    <p:sldId id="264" r:id="rId7"/>
    <p:sldId id="265" r:id="rId8"/>
    <p:sldId id="266" r:id="rId9"/>
    <p:sldId id="267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505" autoAdjust="0"/>
  </p:normalViewPr>
  <p:slideViewPr>
    <p:cSldViewPr snapToGrid="0">
      <p:cViewPr varScale="1">
        <p:scale>
          <a:sx n="89" d="100"/>
          <a:sy n="89" d="100"/>
        </p:scale>
        <p:origin x="339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7-29T10:38:39.400"/>
    </inkml:context>
    <inkml:brush xml:id="br0">
      <inkml:brushProperty name="width" value="0.1" units="cm"/>
      <inkml:brushProperty name="height" value="0.1" units="cm"/>
      <inkml:brushProperty name="ignorePressure" value="1"/>
    </inkml:brush>
  </inkml:definitions>
  <inkml:trace contextRef="#ctx0" brushRef="#br0">0 1,'60'14,"-43"-10,-1 0,1 2,-1 0,0 1,-1 0,0 1,0 1,0 0,-1 1,-1 1,0 0,6 7,156 204,108 77,-254-268,0-1,2-2,24 17,-43-38,-2-2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08A6B0-9EFB-47B2-9807-63DBD8A1B209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42A93-1941-444B-85DB-934C6E9887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5912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2A93-1941-444B-85DB-934C6E9887A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5600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2A93-1941-444B-85DB-934C6E9887A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3364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DDC6AC-3043-4BAB-87E4-1077CEFCA3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6C22E8F-E2DA-4E68-AA07-9B3686AD89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8A8440-EFA6-4C02-8FDA-0E2D41F0B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FB0E-9957-44F6-B650-B611B3A41FAF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36D010C-F154-4959-91ED-FF10BAE72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404500-2F43-4F86-BAB8-45250DF3D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C46E8-F189-4218-9552-63C261B18B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595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6192B2-4E81-4F77-8C18-C3509212C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6E35F21-EB21-4380-8690-15B0F9FA9A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ECC239-5E9C-4084-A9C8-A6BB1B24A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FB0E-9957-44F6-B650-B611B3A41FAF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3E0B53-B729-4D4F-A846-5683271ED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D8DC64-70CD-4B78-9754-6950CE0D2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C46E8-F189-4218-9552-63C261B18B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0546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8EEFA08-1834-4DFE-9354-00A72001ED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6007E20-7566-4254-8089-68C712D77A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73BA66-F95D-45B1-972A-D3D76C33D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FB0E-9957-44F6-B650-B611B3A41FAF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B67E8C-0ED6-4682-8C5B-8BFF5475A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75C5B7-976C-459D-876F-ABE629F33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C46E8-F189-4218-9552-63C261B18B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1572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363803-391B-4107-9DB8-7CC7F3222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83080E-0A33-4D69-834C-37796FFE1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483E13-755B-4D35-A413-1724CF3EF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FB0E-9957-44F6-B650-B611B3A41FAF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1867CF-7BDB-43DC-9C8D-E18A5F81E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1B68A5-5488-48BE-AFD4-D05A3219C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C46E8-F189-4218-9552-63C261B18B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8632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A50DBA-8550-4548-BDD2-BDC337C4A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9EC15A0-75E6-4D28-B3B7-12DD69F48B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75DE14-64C9-4564-8043-43C57C28A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FB0E-9957-44F6-B650-B611B3A41FAF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15746F-367D-4C5F-93CD-0AEAC75AD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65B067-6660-4B34-943F-471BD2616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C46E8-F189-4218-9552-63C261B18B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852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D8A015-6411-4204-87B3-3BF1F8247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4012A9-0D80-417A-8F0B-885069787B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34344AA-3B91-408B-B5B7-929E4E3F61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0F329B3-7FBA-46FB-BC5D-1359B5A09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FB0E-9957-44F6-B650-B611B3A41FAF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E4218C3-9777-435E-BE7E-07BF8C0B4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03D8741-4ABA-4280-9F55-6C16AE299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C46E8-F189-4218-9552-63C261B18B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7910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6144F8-96A5-4952-B78C-062283E8B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08216CB-65A0-41DE-8990-59B61FBB9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BE7FD65-ED61-4249-91D3-428A290E5A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B248137-A588-467D-B40A-200678170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CFB9601-CF1F-4B34-932B-FBD4475210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783CF8A-06BC-470F-B566-CD8418C40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FB0E-9957-44F6-B650-B611B3A41FAF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14C5227-727C-45A0-A0F6-163A426A6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9DA2BF3-FA38-4B16-BCD5-8339BBB08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C46E8-F189-4218-9552-63C261B18B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3870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DC3FF8-79F1-48B7-BE36-2D555CA16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FD3A861-B0E2-4B40-A4A0-8271615B1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FB0E-9957-44F6-B650-B611B3A41FAF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488E815-411C-4971-BA36-C3B3B39FF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288460E-0F4E-4CF8-B883-565FE4FA1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C46E8-F189-4218-9552-63C261B18B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9673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F9B8E15-4A57-440F-AA2C-9A42797B5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FB0E-9957-44F6-B650-B611B3A41FAF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A068427-5882-4BF7-91E4-3D5B6931A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054B9FA-CCB5-4B17-9D0E-7C0BA415D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C46E8-F189-4218-9552-63C261B18B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977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01A511-2ADC-4646-B59B-E4BCDF197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B652D65-07F2-4F1A-93BD-17A02BE02F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BCB9EFC-BF39-41EF-85DF-AEFC15F5C2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0E3BF65-C756-480C-B3A9-5C6902093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FB0E-9957-44F6-B650-B611B3A41FAF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4CD0D50-431B-48C9-9C34-8A6D8B938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FBC1625-CCC4-4B90-BCCF-AF92C1DF4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C46E8-F189-4218-9552-63C261B18B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8472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CE51B4-0680-42CC-9C59-90967DAF3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BF07E1A-E122-45C8-BDDC-164E99B8A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BBEC9C4-D30D-4957-A2C5-AD5915F8AA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01E854F-70F4-45B5-9551-869166774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FB0E-9957-44F6-B650-B611B3A41FAF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E423757-5430-4588-9A1E-E6208D21B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E6D679C-2DA8-40F7-9406-A6B33C087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C46E8-F189-4218-9552-63C261B18B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61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E6D0292-FEFF-4852-AE9A-6DAD14E03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59B63F7-3427-4DE4-A78C-F42F41FD48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EB8237-FC84-4555-8F2A-1CFEBAD062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09FB0E-9957-44F6-B650-B611B3A41FAF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AB066EE-48D7-44F6-93DA-8E2822708C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778ECC-F1EC-4DA9-A735-9F9427B030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1C46E8-F189-4218-9552-63C261B18B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9414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customXml" Target="../ink/ink1.xml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AA001DAD-D89A-4E9D-BE1B-ACF8CDCCA944}"/>
              </a:ext>
            </a:extLst>
          </p:cNvPr>
          <p:cNvSpPr/>
          <p:nvPr/>
        </p:nvSpPr>
        <p:spPr>
          <a:xfrm>
            <a:off x="369404" y="52288"/>
            <a:ext cx="4212535" cy="65857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6700">
              <a:lnSpc>
                <a:spcPct val="150000"/>
              </a:lnSpc>
              <a:spcAft>
                <a:spcPts val="800"/>
              </a:spcAft>
            </a:pPr>
            <a:r>
              <a:rPr lang="en-US" altLang="zh-CN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                 【</a:t>
            </a:r>
            <a:r>
              <a:rPr lang="zh-CN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房屋面积</a:t>
            </a:r>
            <a:r>
              <a:rPr lang="en-US" altLang="zh-CN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】</a:t>
            </a:r>
          </a:p>
          <a:p>
            <a:pPr indent="266700" algn="just">
              <a:lnSpc>
                <a:spcPct val="150000"/>
              </a:lnSpc>
              <a:spcAft>
                <a:spcPts val="800"/>
              </a:spcAft>
            </a:pPr>
            <a:r>
              <a:rPr lang="zh-CN" altLang="zh-CN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这是小朵的父母想从一家房地产中介那里购买的房子的平面图。要估算房子的总建筑面积</a:t>
            </a:r>
            <a:r>
              <a:rPr lang="en-US" altLang="zh-CN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zh-CN" altLang="zh-CN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包括阳台和墙壁</a:t>
            </a:r>
            <a:r>
              <a:rPr lang="en-US" altLang="zh-CN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  <a:r>
              <a:rPr lang="zh-CN" altLang="zh-CN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，你可以测量每个房间的大小，计算每个房间的面积，并将所有面积相加。</a:t>
            </a:r>
            <a:endParaRPr lang="zh-CN" altLang="zh-CN" sz="24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>
              <a:lnSpc>
                <a:spcPct val="150000"/>
              </a:lnSpc>
              <a:spcAft>
                <a:spcPts val="800"/>
              </a:spcAft>
            </a:pPr>
            <a:r>
              <a:rPr lang="zh-CN" altLang="zh-CN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不过，小朵想出了一个更有效的方法可以估算出房子总建筑面积。她说她的方法只需要测量这个房子的</a:t>
            </a:r>
            <a:r>
              <a:rPr lang="en-US" altLang="zh-CN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4</a:t>
            </a:r>
            <a:r>
              <a:rPr lang="zh-CN" altLang="zh-CN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个长度，就可以</a:t>
            </a:r>
            <a:r>
              <a:rPr lang="zh-CN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算</a:t>
            </a:r>
            <a:r>
              <a:rPr lang="zh-CN" altLang="zh-CN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出整个房子的总建筑面积了。思考一下小朵</a:t>
            </a:r>
            <a:r>
              <a:rPr lang="zh-CN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用</a:t>
            </a:r>
            <a:r>
              <a:rPr lang="zh-CN" altLang="zh-CN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的</a:t>
            </a:r>
            <a:r>
              <a:rPr lang="zh-CN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什么</a:t>
            </a:r>
            <a:r>
              <a:rPr lang="zh-CN" altLang="zh-CN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方法，在平面图上点击</a:t>
            </a:r>
            <a:r>
              <a:rPr lang="zh-CN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房屋</a:t>
            </a:r>
            <a:r>
              <a:rPr lang="zh-CN" altLang="zh-CN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绿色的边框，标出小朵可能测量的</a:t>
            </a:r>
            <a:r>
              <a:rPr lang="en-US" altLang="zh-CN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4</a:t>
            </a:r>
            <a:r>
              <a:rPr lang="zh-CN" altLang="zh-CN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个长度，以</a:t>
            </a:r>
            <a:r>
              <a:rPr lang="zh-CN" alt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计算</a:t>
            </a:r>
            <a:r>
              <a:rPr lang="zh-CN" altLang="zh-CN" kern="100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房子的总建筑面积。</a:t>
            </a:r>
            <a:endParaRPr lang="zh-CN" altLang="zh-CN" sz="24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ea typeface="楷体" panose="02010609060101010101" pitchFamily="49" charset="-122"/>
                <a:cs typeface="Times New Roman" panose="02020603050405020304" pitchFamily="18" charset="0"/>
              </a:rPr>
              <a:t>    </a:t>
            </a:r>
            <a:r>
              <a:rPr lang="zh-CN" altLang="zh-CN" dirty="0">
                <a:ea typeface="楷体" panose="02010609060101010101" pitchFamily="49" charset="-122"/>
                <a:cs typeface="Times New Roman" panose="02020603050405020304" pitchFamily="18" charset="0"/>
              </a:rPr>
              <a:t>请注意房子周围的绿色</a:t>
            </a:r>
            <a:r>
              <a:rPr lang="zh-CN" altLang="en-US" dirty="0">
                <a:ea typeface="楷体" panose="02010609060101010101" pitchFamily="49" charset="-122"/>
                <a:cs typeface="Times New Roman" panose="02020603050405020304" pitchFamily="18" charset="0"/>
              </a:rPr>
              <a:t>边框</a:t>
            </a:r>
            <a:r>
              <a:rPr lang="zh-CN" altLang="zh-CN" dirty="0">
                <a:ea typeface="楷体" panose="02010609060101010101" pitchFamily="49" charset="-122"/>
                <a:cs typeface="Times New Roman" panose="02020603050405020304" pitchFamily="18" charset="0"/>
              </a:rPr>
              <a:t>是可以点击的呦</a:t>
            </a:r>
            <a:r>
              <a:rPr lang="en-US" altLang="zh-CN" dirty="0">
                <a:ea typeface="楷体" panose="02010609060101010101" pitchFamily="49" charset="-122"/>
                <a:cs typeface="Times New Roman" panose="02020603050405020304" pitchFamily="18" charset="0"/>
              </a:rPr>
              <a:t>~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40D84A6-FF0E-4109-95B8-E3A675C17917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652" y="263565"/>
            <a:ext cx="5043639" cy="6191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926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24303660-C448-49D4-9DB2-82629E1DE111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901" y="1088066"/>
            <a:ext cx="4378703" cy="516344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B6A8BB9-3379-4E60-ABC7-FE32256AE443}"/>
              </a:ext>
            </a:extLst>
          </p:cNvPr>
          <p:cNvSpPr txBox="1"/>
          <p:nvPr/>
        </p:nvSpPr>
        <p:spPr>
          <a:xfrm>
            <a:off x="1034787" y="280662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【</a:t>
            </a:r>
            <a:r>
              <a:rPr lang="zh-CN" altLang="en-US" sz="2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题目编码</a:t>
            </a:r>
            <a:r>
              <a:rPr lang="en-US" altLang="zh-CN" sz="2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】</a:t>
            </a:r>
            <a:endParaRPr lang="zh-CN" altLang="en-US" sz="24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14B069E-1311-4709-A097-C6E4A340988D}"/>
              </a:ext>
            </a:extLst>
          </p:cNvPr>
          <p:cNvSpPr txBox="1"/>
          <p:nvPr/>
        </p:nvSpPr>
        <p:spPr>
          <a:xfrm>
            <a:off x="3962865" y="114738"/>
            <a:ext cx="3983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【</a:t>
            </a:r>
            <a:r>
              <a:rPr lang="zh-CN" altLang="en-US" sz="2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初始状态编码</a:t>
            </a:r>
            <a:r>
              <a:rPr lang="en-US" altLang="zh-CN" sz="2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】000000</a:t>
            </a:r>
            <a:r>
              <a:rPr lang="zh-CN" altLang="en-US" sz="2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；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E46311C-EEE9-44B3-B8C1-5CE249D6BF29}"/>
              </a:ext>
            </a:extLst>
          </p:cNvPr>
          <p:cNvSpPr txBox="1"/>
          <p:nvPr/>
        </p:nvSpPr>
        <p:spPr>
          <a:xfrm>
            <a:off x="3962865" y="742328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【</a:t>
            </a:r>
            <a:r>
              <a:rPr lang="zh-CN" altLang="en-US" sz="2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正确答案图形</a:t>
            </a:r>
            <a:r>
              <a:rPr lang="en-US" altLang="zh-CN" sz="2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】</a:t>
            </a:r>
            <a:endParaRPr lang="zh-CN" altLang="en-US" sz="24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F87C18DF-F3CF-4CE6-A3C2-3878377B8D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2601" y="1203993"/>
            <a:ext cx="4996031" cy="5288131"/>
          </a:xfrm>
          <a:prstGeom prst="rect">
            <a:avLst/>
          </a:prstGeom>
        </p:spPr>
      </p:pic>
      <p:sp>
        <p:nvSpPr>
          <p:cNvPr id="34" name="文本框 33">
            <a:extLst>
              <a:ext uri="{FF2B5EF4-FFF2-40B4-BE49-F238E27FC236}">
                <a16:creationId xmlns:a16="http://schemas.microsoft.com/office/drawing/2014/main" id="{2FEB7772-383A-41C4-BD38-8605CD045971}"/>
              </a:ext>
            </a:extLst>
          </p:cNvPr>
          <p:cNvSpPr txBox="1"/>
          <p:nvPr/>
        </p:nvSpPr>
        <p:spPr>
          <a:xfrm>
            <a:off x="9243790" y="742327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【</a:t>
            </a:r>
            <a:r>
              <a:rPr lang="zh-CN" altLang="en-US" sz="2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正确答案图形</a:t>
            </a:r>
            <a:r>
              <a:rPr lang="en-US" altLang="zh-CN" sz="2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】</a:t>
            </a:r>
            <a:endParaRPr lang="zh-CN" altLang="en-US" sz="24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DE04DDD-3D12-440B-97E7-30B4053B5FB4}"/>
              </a:ext>
            </a:extLst>
          </p:cNvPr>
          <p:cNvSpPr txBox="1"/>
          <p:nvPr/>
        </p:nvSpPr>
        <p:spPr>
          <a:xfrm>
            <a:off x="9741160" y="1413811"/>
            <a:ext cx="171061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101011;</a:t>
            </a:r>
            <a:endParaRPr lang="zh-CN" altLang="zh-CN" sz="36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lang="en-US" altLang="zh-CN" sz="36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101110;</a:t>
            </a:r>
            <a:endParaRPr lang="zh-CN" altLang="zh-CN" sz="36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lang="en-US" altLang="zh-CN" sz="36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001111;</a:t>
            </a:r>
            <a:endParaRPr lang="zh-CN" altLang="zh-CN" sz="36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lang="en-US" altLang="zh-CN" sz="36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111001;</a:t>
            </a:r>
            <a:endParaRPr lang="zh-CN" altLang="zh-CN" sz="36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lang="en-US" altLang="zh-CN" sz="36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111100;</a:t>
            </a:r>
            <a:endParaRPr lang="zh-CN" altLang="zh-CN" sz="36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lang="en-US" altLang="zh-CN" sz="36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011101;</a:t>
            </a:r>
            <a:endParaRPr lang="zh-CN" altLang="zh-CN" sz="36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lang="en-US" altLang="zh-CN" sz="36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110011;</a:t>
            </a:r>
            <a:endParaRPr lang="zh-CN" altLang="zh-CN" sz="36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lang="en-US" altLang="zh-CN" sz="36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110110;</a:t>
            </a:r>
            <a:endParaRPr lang="zh-CN" altLang="zh-CN" sz="36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lang="en-US" altLang="zh-CN" sz="36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010111;</a:t>
            </a:r>
            <a:endParaRPr lang="zh-CN" altLang="en-US" sz="36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21030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32DDA31-44E6-4F96-B995-FA6DB8F99343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8447315" cy="685800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1186D92-DE57-46DB-BC8C-F3691D06509D}"/>
              </a:ext>
            </a:extLst>
          </p:cNvPr>
          <p:cNvSpPr txBox="1"/>
          <p:nvPr/>
        </p:nvSpPr>
        <p:spPr>
          <a:xfrm>
            <a:off x="8366449" y="0"/>
            <a:ext cx="3744686" cy="6693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【</a:t>
            </a:r>
            <a:r>
              <a:rPr lang="zh-CN" altLang="en-US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状态空间图整体解读</a:t>
            </a:r>
            <a:r>
              <a:rPr lang="en-US" altLang="zh-CN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】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    </a:t>
            </a:r>
            <a:r>
              <a:rPr lang="zh-CN" altLang="zh-CN" sz="2000" dirty="0"/>
              <a:t>这道题目的答案比较多，一共有九种正确答案，可以看到在进行了大量的探索之后，大部分学生都到达了正确答案的状态。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en-US" altLang="zh-CN" sz="2000" dirty="0"/>
              <a:t>    </a:t>
            </a:r>
            <a:r>
              <a:rPr lang="zh-CN" altLang="zh-CN" sz="2000" dirty="0"/>
              <a:t>黄色节点为初始状态，红色节点为正确答案，紫色节点为错误的终止状态，其它为过程性状态，从颜色深的节点到颜色浅的节点迁移。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    </a:t>
            </a:r>
            <a:r>
              <a:rPr lang="zh-CN" altLang="zh-CN" sz="2000" dirty="0"/>
              <a:t>因为该题正确答案比较多，所以学生的过程性思路比较发散，大部分学生通过探索都能到达最终结果，其中有几条主流路径。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2488031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1186D92-DE57-46DB-BC8C-F3691D06509D}"/>
              </a:ext>
            </a:extLst>
          </p:cNvPr>
          <p:cNvSpPr txBox="1"/>
          <p:nvPr/>
        </p:nvSpPr>
        <p:spPr>
          <a:xfrm>
            <a:off x="219262" y="329682"/>
            <a:ext cx="11874759" cy="1799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【</a:t>
            </a:r>
            <a:r>
              <a:rPr lang="zh-CN" altLang="en-US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关键节点一</a:t>
            </a:r>
            <a:r>
              <a:rPr lang="en-US" altLang="zh-CN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】</a:t>
            </a: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  </a:t>
            </a:r>
            <a:r>
              <a:rPr lang="zh-CN" altLang="en-US" sz="2000" dirty="0"/>
              <a:t>在已出现的路径中，此类路径的节点比较明显。这部分学生了解矩形面积的基本计算方式，知道首先选出一条长和一条宽，但暂时还看不出学生的整体策略。</a:t>
            </a:r>
            <a:endParaRPr lang="en-US" altLang="zh-CN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5BCFC88-D00F-49E5-9B4B-914AF1F7E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262" y="2527041"/>
            <a:ext cx="11891873" cy="2761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386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1186D92-DE57-46DB-BC8C-F3691D06509D}"/>
              </a:ext>
            </a:extLst>
          </p:cNvPr>
          <p:cNvSpPr txBox="1"/>
          <p:nvPr/>
        </p:nvSpPr>
        <p:spPr>
          <a:xfrm>
            <a:off x="8764554" y="425126"/>
            <a:ext cx="3240833" cy="2446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【</a:t>
            </a:r>
            <a:r>
              <a:rPr lang="zh-CN" altLang="en-US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关键节点二</a:t>
            </a:r>
            <a:r>
              <a:rPr lang="en-US" altLang="zh-CN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】</a:t>
            </a:r>
          </a:p>
          <a:p>
            <a:pPr>
              <a:lnSpc>
                <a:spcPct val="150000"/>
              </a:lnSpc>
            </a:pPr>
            <a:r>
              <a:rPr lang="zh-CN" altLang="en-US" sz="36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</a:t>
            </a:r>
            <a:r>
              <a:rPr lang="zh-CN" altLang="en-US" sz="2000" dirty="0"/>
              <a:t>在探索了第一对长和宽之后，学生开始实践自己接下来的策略，或者继续尝试。</a:t>
            </a:r>
            <a:endParaRPr lang="en-US" altLang="zh-CN" sz="20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5F74338-2873-4928-A9BB-CB46644B7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8774797" cy="643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75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1186D92-DE57-46DB-BC8C-F3691D06509D}"/>
              </a:ext>
            </a:extLst>
          </p:cNvPr>
          <p:cNvSpPr txBox="1"/>
          <p:nvPr/>
        </p:nvSpPr>
        <p:spPr>
          <a:xfrm>
            <a:off x="-124409" y="45681"/>
            <a:ext cx="3240833" cy="11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【</a:t>
            </a:r>
            <a:r>
              <a:rPr lang="zh-CN" altLang="en-US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主流路径一</a:t>
            </a:r>
            <a:r>
              <a:rPr lang="en-US" altLang="zh-CN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】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   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D7ED82B-515B-4925-B3EA-B6C2DC5DB30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29" y="989964"/>
            <a:ext cx="3553008" cy="5684533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9B4573F7-4612-4CA5-A7C7-7B9A1C43C0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7670" y="3683796"/>
            <a:ext cx="6786883" cy="310772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A09E67F-0E14-4601-942E-74B5EB2AA13B}"/>
              </a:ext>
            </a:extLst>
          </p:cNvPr>
          <p:cNvSpPr txBox="1"/>
          <p:nvPr/>
        </p:nvSpPr>
        <p:spPr>
          <a:xfrm>
            <a:off x="2469503" y="66480"/>
            <a:ext cx="95732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  学生首先都看到要计算房屋的面积，因为房屋是矩形，所以就很快想到了要找到矩形的长和宽，这一种路径上的学生可能在尝试用把房屋分为两个小矩形，分别求出两个小矩形的面积，相加。</a:t>
            </a:r>
          </a:p>
          <a:p>
            <a:r>
              <a:rPr lang="zh-CN" altLang="en-US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  于是第一步都是选择了最大的宽和最大的长，接着，一种是把房屋分为左右两个矩形进行面积计算，另一种是把矩形分为上下两个矩形进行面积计算，也有可能是用大矩形的面积减去左下角的小矩形的面积。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743DD24-C2A3-4212-9EE7-0BB2282B4B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4272" y="1999470"/>
            <a:ext cx="1254165" cy="175549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5B5B6D7-E0CB-4E31-B4FC-C7A1A16FEE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4521" y="1999470"/>
            <a:ext cx="1260702" cy="1755493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697F59B-36AE-4FB4-89EF-3B10B9E2703F}"/>
              </a:ext>
            </a:extLst>
          </p:cNvPr>
          <p:cNvCxnSpPr>
            <a:cxnSpLocks/>
          </p:cNvCxnSpPr>
          <p:nvPr/>
        </p:nvCxnSpPr>
        <p:spPr>
          <a:xfrm>
            <a:off x="1092603" y="608777"/>
            <a:ext cx="2376036" cy="185985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3C903D5A-16AA-4CA8-8C7A-399262F6FB3E}"/>
              </a:ext>
            </a:extLst>
          </p:cNvPr>
          <p:cNvCxnSpPr>
            <a:cxnSpLocks/>
          </p:cNvCxnSpPr>
          <p:nvPr/>
        </p:nvCxnSpPr>
        <p:spPr>
          <a:xfrm flipV="1">
            <a:off x="1105547" y="671078"/>
            <a:ext cx="2327911" cy="182316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3" name="墨迹 22">
                <a:extLst>
                  <a:ext uri="{FF2B5EF4-FFF2-40B4-BE49-F238E27FC236}">
                    <a16:creationId xmlns:a16="http://schemas.microsoft.com/office/drawing/2014/main" id="{07685404-B4D4-4223-91E6-060AFEEA10AA}"/>
                  </a:ext>
                </a:extLst>
              </p14:cNvPr>
              <p14:cNvContentPartPr/>
              <p14:nvPr/>
            </p14:nvContentPartPr>
            <p14:xfrm>
              <a:off x="7750673" y="1936144"/>
              <a:ext cx="318960" cy="285480"/>
            </p14:xfrm>
          </p:contentPart>
        </mc:Choice>
        <mc:Fallback xmlns="">
          <p:pic>
            <p:nvPicPr>
              <p:cNvPr id="23" name="墨迹 22">
                <a:extLst>
                  <a:ext uri="{FF2B5EF4-FFF2-40B4-BE49-F238E27FC236}">
                    <a16:creationId xmlns:a16="http://schemas.microsoft.com/office/drawing/2014/main" id="{07685404-B4D4-4223-91E6-060AFEEA10AA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732673" y="1918504"/>
                <a:ext cx="354600" cy="321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97320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1186D92-DE57-46DB-BC8C-F3691D06509D}"/>
              </a:ext>
            </a:extLst>
          </p:cNvPr>
          <p:cNvSpPr txBox="1"/>
          <p:nvPr/>
        </p:nvSpPr>
        <p:spPr>
          <a:xfrm>
            <a:off x="-124409" y="45681"/>
            <a:ext cx="3240833" cy="11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【</a:t>
            </a:r>
            <a:r>
              <a:rPr lang="zh-CN" altLang="en-US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主流路径二</a:t>
            </a:r>
            <a:r>
              <a:rPr lang="en-US" altLang="zh-CN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】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    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A09E67F-0E14-4601-942E-74B5EB2AA13B}"/>
              </a:ext>
            </a:extLst>
          </p:cNvPr>
          <p:cNvSpPr txBox="1"/>
          <p:nvPr/>
        </p:nvSpPr>
        <p:spPr>
          <a:xfrm>
            <a:off x="2438401" y="315002"/>
            <a:ext cx="9573208" cy="1691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  这一组路径上的学生在矩形面积的基础上，选择长和宽，但是在整体的计算策略上，应该想把整个房屋面积所在的大矩形的面积求出来，减去空缺的矩形。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5E1AF10-06A6-4987-A12F-262E527FBC54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49" y="2468640"/>
            <a:ext cx="5307601" cy="438936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08FC42B-BEE9-4DDA-B816-D9FD21D027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6338" y="2818610"/>
            <a:ext cx="6805662" cy="312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494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1186D92-DE57-46DB-BC8C-F3691D06509D}"/>
              </a:ext>
            </a:extLst>
          </p:cNvPr>
          <p:cNvSpPr txBox="1"/>
          <p:nvPr/>
        </p:nvSpPr>
        <p:spPr>
          <a:xfrm>
            <a:off x="-124409" y="45681"/>
            <a:ext cx="3240833" cy="11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【</a:t>
            </a:r>
            <a:r>
              <a:rPr lang="zh-CN" altLang="en-US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典型错误一</a:t>
            </a:r>
            <a:r>
              <a:rPr lang="en-US" altLang="zh-CN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】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    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A09E67F-0E14-4601-942E-74B5EB2AA13B}"/>
              </a:ext>
            </a:extLst>
          </p:cNvPr>
          <p:cNvSpPr txBox="1"/>
          <p:nvPr/>
        </p:nvSpPr>
        <p:spPr>
          <a:xfrm>
            <a:off x="354563" y="3960161"/>
            <a:ext cx="11482873" cy="2245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  这两种错误类型一样，只探索出了其中一个小矩形的面积求解元素长和宽，在探索第二个小矩形的面积时出现了思维混乱。</a:t>
            </a:r>
            <a:endParaRPr lang="en-US" altLang="zh-CN" sz="2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  </a:t>
            </a:r>
            <a:r>
              <a:rPr lang="zh-CN" altLang="en-US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这类错误的发生是因为学生基本没有制定出整体的解决策略，仅仅了解矩形的面积公式，在尝试性地探索，最后选了一个重复信息。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4E211B3-0080-40BF-9307-CB478B646D8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765" y="310275"/>
            <a:ext cx="2206255" cy="286213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16445E5F-CB9D-426D-BC91-F0A6AC11EFB6}"/>
              </a:ext>
            </a:extLst>
          </p:cNvPr>
          <p:cNvSpPr txBox="1"/>
          <p:nvPr/>
        </p:nvSpPr>
        <p:spPr>
          <a:xfrm>
            <a:off x="5762089" y="45681"/>
            <a:ext cx="2413519" cy="11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【</a:t>
            </a:r>
            <a:r>
              <a:rPr lang="zh-CN" altLang="en-US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典型错误二</a:t>
            </a:r>
            <a:r>
              <a:rPr lang="en-US" altLang="zh-CN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】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    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D5CAC7C-3FB6-4C6A-AC91-70EEC5C4022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108" y="98088"/>
            <a:ext cx="2206254" cy="30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789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1186D92-DE57-46DB-BC8C-F3691D06509D}"/>
              </a:ext>
            </a:extLst>
          </p:cNvPr>
          <p:cNvSpPr txBox="1"/>
          <p:nvPr/>
        </p:nvSpPr>
        <p:spPr>
          <a:xfrm>
            <a:off x="-124409" y="14581"/>
            <a:ext cx="32408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【</a:t>
            </a:r>
            <a:r>
              <a:rPr lang="zh-CN" altLang="en-US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其它非主流路径</a:t>
            </a:r>
            <a:r>
              <a:rPr lang="en-US" altLang="zh-CN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】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A09E67F-0E14-4601-942E-74B5EB2AA13B}"/>
              </a:ext>
            </a:extLst>
          </p:cNvPr>
          <p:cNvSpPr txBox="1"/>
          <p:nvPr/>
        </p:nvSpPr>
        <p:spPr>
          <a:xfrm>
            <a:off x="5697895" y="395868"/>
            <a:ext cx="6332374" cy="6123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  图中圈出来的状态节点，到达这里的这些节点的学生，一些是没有弄清楚题意，比如把每条边都选上的学生，以及选择了五条边的学生等。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  但是根据路径图颜色发现，这部分学生的路径偏褐色，说明有返回上一节点的情况，可能是这些学生在开始没有弄明白题意，但后来明白了题目要求之后又进行了探索，到达了正确答案的状态，但是有一部分同学，也读懂了题意，却没有寻找到合适的策略，说明整体策略规划能力有待提升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AC81CE7-FF18-48DA-A186-3C86D130EB6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7801"/>
            <a:ext cx="5573485" cy="632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669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690</TotalTime>
  <Words>745</Words>
  <Application>Microsoft Office PowerPoint</Application>
  <PresentationFormat>宽屏</PresentationFormat>
  <Paragraphs>43</Paragraphs>
  <Slides>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Microsoft YaHei Light</vt:lpstr>
      <vt:lpstr>等线</vt:lpstr>
      <vt:lpstr>等线 Light</vt:lpstr>
      <vt:lpstr>楷体</vt:lpstr>
      <vt:lpstr>宋体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罗海风</dc:creator>
  <cp:lastModifiedBy>Haifeng LUO</cp:lastModifiedBy>
  <cp:revision>40</cp:revision>
  <dcterms:created xsi:type="dcterms:W3CDTF">2020-07-29T01:25:37Z</dcterms:created>
  <dcterms:modified xsi:type="dcterms:W3CDTF">2021-06-06T14:40:56Z</dcterms:modified>
</cp:coreProperties>
</file>

<file path=docProps/thumbnail.jpeg>
</file>